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30"/>
  </p:notesMasterIdLst>
  <p:sldIdLst>
    <p:sldId id="256" r:id="rId2"/>
    <p:sldId id="295" r:id="rId3"/>
    <p:sldId id="257" r:id="rId4"/>
    <p:sldId id="266" r:id="rId5"/>
    <p:sldId id="258" r:id="rId6"/>
    <p:sldId id="270" r:id="rId7"/>
    <p:sldId id="259" r:id="rId8"/>
    <p:sldId id="297" r:id="rId9"/>
    <p:sldId id="273" r:id="rId10"/>
    <p:sldId id="274" r:id="rId11"/>
    <p:sldId id="296" r:id="rId12"/>
    <p:sldId id="260" r:id="rId13"/>
    <p:sldId id="276" r:id="rId14"/>
    <p:sldId id="277" r:id="rId15"/>
    <p:sldId id="280" r:id="rId16"/>
    <p:sldId id="278" r:id="rId17"/>
    <p:sldId id="298" r:id="rId18"/>
    <p:sldId id="261" r:id="rId19"/>
    <p:sldId id="282" r:id="rId20"/>
    <p:sldId id="262" r:id="rId21"/>
    <p:sldId id="263" r:id="rId22"/>
    <p:sldId id="286" r:id="rId23"/>
    <p:sldId id="292" r:id="rId24"/>
    <p:sldId id="293" r:id="rId25"/>
    <p:sldId id="289" r:id="rId26"/>
    <p:sldId id="290" r:id="rId27"/>
    <p:sldId id="264" r:id="rId28"/>
    <p:sldId id="29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384" autoAdjust="0"/>
  </p:normalViewPr>
  <p:slideViewPr>
    <p:cSldViewPr snapToGrid="0" snapToObjects="1">
      <p:cViewPr varScale="1">
        <p:scale>
          <a:sx n="82" d="100"/>
          <a:sy n="82" d="100"/>
        </p:scale>
        <p:origin x="-25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26/03/2016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Notes</a:t>
            </a:r>
            <a:r>
              <a:rPr lang="en-US" baseline="0" dirty="0" smtClean="0"/>
              <a:t> are provided to help you lead the presentation.</a:t>
            </a:r>
          </a:p>
          <a:p>
            <a:r>
              <a:rPr lang="en-US" baseline="0" dirty="0" smtClean="0"/>
              <a:t>Notes in italics are for your attention only.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This is what we do in our school.</a:t>
            </a:r>
            <a:endParaRPr lang="en-US" dirty="0" smtClean="0">
              <a:solidFill>
                <a:srgbClr val="2D2D2D"/>
              </a:solidFill>
              <a:latin typeface="Arial" charset="0"/>
              <a:cs typeface="Arial" charset="0"/>
              <a:sym typeface="Arial" charset="0"/>
            </a:endParaRPr>
          </a:p>
          <a:p>
            <a:pPr eaLnBrk="1" hangingPunct="1"/>
            <a:r>
              <a:rPr lang="en-US" i="1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Read quote.</a:t>
            </a:r>
          </a:p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We want our children to learn to read as quickly as possible and</a:t>
            </a:r>
            <a:r>
              <a:rPr lang="en-US" baseline="0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 then t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o keep on reading – to read widely and often and be a lifelong reader.</a:t>
            </a:r>
          </a:p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We have added </a:t>
            </a:r>
            <a:r>
              <a:rPr lang="ja-JP" alt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‘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and talking</a:t>
            </a:r>
            <a:r>
              <a:rPr lang="ja-JP" alt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’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 because it is central to everything we do in our school.</a:t>
            </a:r>
          </a:p>
          <a:p>
            <a:r>
              <a:rPr lang="en-US" dirty="0" smtClean="0"/>
              <a:t>Research shows</a:t>
            </a:r>
            <a:r>
              <a:rPr lang="en-US" baseline="0" dirty="0" smtClean="0"/>
              <a:t> that children who learn to read quickly go on to succeed in school and in life.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77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424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2308E4E-93BE-E844-9AB6-A25FD0B956F7}" type="slidenum">
              <a:rPr lang="en-US">
                <a:latin typeface="Calibri" charset="0"/>
              </a:rPr>
              <a:pPr/>
              <a:t>4</a:t>
            </a:fld>
            <a:endParaRPr lang="en-US">
              <a:latin typeface="Calibri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i="0" dirty="0" smtClean="0">
                <a:latin typeface="Calibri" charset="0"/>
              </a:rPr>
              <a:t>Using</a:t>
            </a:r>
            <a:r>
              <a:rPr lang="en-GB" i="1" dirty="0" smtClean="0">
                <a:latin typeface="Calibri" charset="0"/>
              </a:rPr>
              <a:t> Read Write Inc.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i="0" baseline="0" dirty="0" smtClean="0">
                <a:latin typeface="Calibri" charset="0"/>
              </a:rPr>
              <a:t>Phonics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will ensure all</a:t>
            </a:r>
            <a:r>
              <a:rPr lang="en-GB" baseline="0" dirty="0" smtClean="0">
                <a:latin typeface="Calibri" charset="0"/>
              </a:rPr>
              <a:t> children who come to our school learn to read</a:t>
            </a:r>
            <a:r>
              <a:rPr lang="en-GB" dirty="0" smtClean="0">
                <a:latin typeface="Calibri" charset="0"/>
              </a:rPr>
              <a:t>: 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Nursery</a:t>
            </a:r>
            <a:r>
              <a:rPr lang="en-GB" baseline="0" dirty="0" smtClean="0">
                <a:latin typeface="Calibri" charset="0"/>
              </a:rPr>
              <a:t> – Y1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Older pupils who have struggled</a:t>
            </a:r>
            <a:r>
              <a:rPr lang="en-GB" baseline="0" dirty="0" smtClean="0">
                <a:latin typeface="Calibri" charset="0"/>
              </a:rPr>
              <a:t> to learn to read and need to ‘catch up’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EAL</a:t>
            </a:r>
            <a:r>
              <a:rPr lang="en-GB" baseline="0" dirty="0" smtClean="0">
                <a:latin typeface="Calibri" charset="0"/>
              </a:rPr>
              <a:t> pupils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Children with SEN</a:t>
            </a:r>
            <a:r>
              <a:rPr lang="en-GB" baseline="0" dirty="0" smtClean="0">
                <a:latin typeface="Calibri" charset="0"/>
              </a:rPr>
              <a:t> and</a:t>
            </a:r>
            <a:r>
              <a:rPr lang="en-GB" dirty="0" smtClean="0">
                <a:latin typeface="Calibri" charset="0"/>
              </a:rPr>
              <a:t> dyslexia</a:t>
            </a:r>
            <a:r>
              <a:rPr lang="en-GB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also</a:t>
            </a:r>
            <a:r>
              <a:rPr lang="en-GB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learn to</a:t>
            </a:r>
            <a:r>
              <a:rPr lang="en-GB" baseline="0" dirty="0" smtClean="0">
                <a:latin typeface="Calibri" charset="0"/>
              </a:rPr>
              <a:t> read using </a:t>
            </a:r>
            <a:r>
              <a:rPr lang="en-GB" dirty="0" smtClean="0">
                <a:latin typeface="Calibri" charset="0"/>
              </a:rPr>
              <a:t>this </a:t>
            </a:r>
            <a:r>
              <a:rPr lang="en-GB" dirty="0">
                <a:latin typeface="Calibri" charset="0"/>
              </a:rPr>
              <a:t>programme</a:t>
            </a:r>
            <a:r>
              <a:rPr lang="en-GB" dirty="0" smtClean="0">
                <a:latin typeface="Calibri" charset="0"/>
              </a:rPr>
              <a:t>.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endParaRPr lang="en-GB" dirty="0">
              <a:latin typeface="Calibri" charset="0"/>
            </a:endParaRPr>
          </a:p>
          <a:p>
            <a:pPr>
              <a:spcBef>
                <a:spcPct val="0"/>
              </a:spcBef>
            </a:pPr>
            <a:r>
              <a:rPr lang="en-GB" dirty="0">
                <a:latin typeface="Calibri" charset="0"/>
              </a:rPr>
              <a:t>Teaching and learning focuses on what children already know and what they need to learn next in order to make best possible progress - by </a:t>
            </a:r>
            <a:r>
              <a:rPr lang="en-GB" i="1" dirty="0">
                <a:latin typeface="Calibri" charset="0"/>
              </a:rPr>
              <a:t>stage</a:t>
            </a:r>
            <a:r>
              <a:rPr lang="en-GB" dirty="0">
                <a:latin typeface="Calibri" charset="0"/>
              </a:rPr>
              <a:t> not age</a:t>
            </a:r>
            <a:r>
              <a:rPr lang="en-GB" dirty="0" smtClean="0">
                <a:latin typeface="Calibri" charset="0"/>
              </a:rPr>
              <a:t>.</a:t>
            </a:r>
            <a:endParaRPr 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3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61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Read Write Inc. </a:t>
            </a:r>
            <a:r>
              <a:rPr lang="en-GB" i="0" dirty="0" smtClean="0">
                <a:latin typeface="Calibri" charset="0"/>
              </a:rPr>
              <a:t>Phonics is</a:t>
            </a:r>
            <a:r>
              <a:rPr lang="en-GB" i="0" baseline="0" dirty="0" smtClean="0">
                <a:latin typeface="Calibri" charset="0"/>
              </a:rPr>
              <a:t> a programme that uses systematic phonics to teach all children to read.</a:t>
            </a:r>
          </a:p>
          <a:p>
            <a:pPr>
              <a:spcBef>
                <a:spcPct val="0"/>
              </a:spcBef>
            </a:pPr>
            <a:r>
              <a:rPr lang="en-GB" i="0" baseline="0" dirty="0" smtClean="0">
                <a:latin typeface="Calibri" charset="0"/>
              </a:rPr>
              <a:t>It</a:t>
            </a:r>
            <a:r>
              <a:rPr lang="en-GB" i="1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lasts two years for most children</a:t>
            </a:r>
            <a:r>
              <a:rPr lang="en-GB" baseline="0" dirty="0" smtClean="0">
                <a:latin typeface="Calibri" charset="0"/>
              </a:rPr>
              <a:t> -</a:t>
            </a:r>
            <a:r>
              <a:rPr lang="en-GB" dirty="0" smtClean="0">
                <a:latin typeface="Calibri" charset="0"/>
              </a:rPr>
              <a:t> if they start to learn to read in the Reception class. </a:t>
            </a:r>
          </a:p>
          <a:p>
            <a:pPr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(There are some children with learning difficulties who spend longer on the programme.)</a:t>
            </a:r>
            <a:endParaRPr lang="en-US" i="1" dirty="0" smtClean="0"/>
          </a:p>
          <a:p>
            <a:endParaRPr lang="en-US" i="0" dirty="0" smtClean="0"/>
          </a:p>
          <a:p>
            <a:r>
              <a:rPr lang="en-US" i="1" dirty="0" smtClean="0"/>
              <a:t>Click</a:t>
            </a:r>
            <a:r>
              <a:rPr lang="en-US" i="1" baseline="0" dirty="0" smtClean="0"/>
              <a:t> – </a:t>
            </a:r>
            <a:r>
              <a:rPr lang="en-US" i="0" baseline="0" dirty="0" smtClean="0"/>
              <a:t>We t</a:t>
            </a:r>
            <a:r>
              <a:rPr lang="en-US" dirty="0" smtClean="0"/>
              <a:t>each the sounds first</a:t>
            </a:r>
            <a:r>
              <a:rPr lang="en-US" baseline="0" dirty="0" smtClean="0"/>
              <a:t> – in a specific order.</a:t>
            </a:r>
          </a:p>
          <a:p>
            <a:r>
              <a:rPr lang="en-US" i="1" dirty="0" smtClean="0"/>
              <a:t>Click – </a:t>
            </a:r>
            <a:r>
              <a:rPr lang="en-US" i="0" dirty="0" smtClean="0"/>
              <a:t>We</a:t>
            </a:r>
            <a:r>
              <a:rPr lang="en-US" i="0" baseline="0" dirty="0" smtClean="0"/>
              <a:t> then t</a:t>
            </a:r>
            <a:r>
              <a:rPr lang="en-US" baseline="0" dirty="0" smtClean="0"/>
              <a:t>each your children to blend those sounds together in order to read words</a:t>
            </a:r>
          </a:p>
          <a:p>
            <a:r>
              <a:rPr lang="en-US" i="1" dirty="0" smtClean="0"/>
              <a:t>Click – </a:t>
            </a:r>
            <a:r>
              <a:rPr lang="en-US" i="0" dirty="0" smtClean="0"/>
              <a:t>The</a:t>
            </a:r>
            <a:r>
              <a:rPr lang="en-US" i="0" baseline="0" dirty="0" smtClean="0"/>
              <a:t> children r</a:t>
            </a:r>
            <a:r>
              <a:rPr lang="en-US" baseline="0" dirty="0" smtClean="0"/>
              <a:t>ead words in the matched Storybooks. Each Storybook is carefully matched to the sounds they can already read - setting them up for success. </a:t>
            </a:r>
          </a:p>
          <a:p>
            <a:r>
              <a:rPr lang="en-US" i="1" dirty="0" smtClean="0"/>
              <a:t>Click –</a:t>
            </a:r>
            <a:r>
              <a:rPr lang="en-US" i="1" baseline="0" dirty="0" smtClean="0"/>
              <a:t> </a:t>
            </a:r>
            <a:r>
              <a:rPr lang="en-US" i="0" baseline="0" dirty="0" smtClean="0"/>
              <a:t>We read to children ‘real’ books</a:t>
            </a:r>
            <a:r>
              <a:rPr lang="en-US" i="1" baseline="0" dirty="0" smtClean="0"/>
              <a:t>’. </a:t>
            </a:r>
            <a:r>
              <a:rPr lang="en-US" i="0" baseline="0" dirty="0" smtClean="0"/>
              <a:t>Once they have learnt to read, </a:t>
            </a:r>
            <a:r>
              <a:rPr lang="en-US" baseline="0" dirty="0" smtClean="0"/>
              <a:t>they will be able to independently read these books for themselves.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596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English language is very complex.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sounds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graphemes.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Click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All words are made up of sounds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grapheme is another name for the letters we use to write the sound. </a:t>
            </a:r>
            <a:r>
              <a:rPr lang="en-US" i="1" dirty="0"/>
              <a:t>Write the letters ‘m’ ‘a’ ‘t’ in the air as you say the sounds.</a:t>
            </a:r>
          </a:p>
          <a:p>
            <a:pPr lvl="0" rtl="0">
              <a:spcBef>
                <a:spcPts val="0"/>
              </a:spcBef>
              <a:buSzPct val="25000"/>
              <a:buNone/>
            </a:pPr>
            <a:r>
              <a:rPr lang="en-US" dirty="0"/>
              <a:t>We teach phonics so that your children will have the tools to read any word.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i="1" dirty="0"/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5724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Times New Roman" charset="0"/>
              </a:rPr>
              <a:t>We </a:t>
            </a:r>
            <a:r>
              <a:rPr lang="en-US" baseline="0" dirty="0" smtClean="0">
                <a:latin typeface="Times New Roman" charset="0"/>
              </a:rPr>
              <a:t>teach using pure sounds. </a:t>
            </a:r>
            <a:endParaRPr lang="en-US" dirty="0" smtClean="0">
              <a:latin typeface="Times New Roman" charset="0"/>
            </a:endParaRPr>
          </a:p>
          <a:p>
            <a:pPr eaLnBrk="1" hangingPunct="1"/>
            <a:r>
              <a:rPr lang="en-US" dirty="0" smtClean="0">
                <a:latin typeface="Times New Roman" charset="0"/>
              </a:rPr>
              <a:t>W</a:t>
            </a:r>
            <a:r>
              <a:rPr lang="en-GB" dirty="0" smtClean="0">
                <a:latin typeface="Times New Roman" charset="0"/>
              </a:rPr>
              <a:t>e use pure sounds (‘m’ not’ </a:t>
            </a:r>
            <a:r>
              <a:rPr lang="en-GB" dirty="0" err="1" smtClean="0">
                <a:latin typeface="Times New Roman" charset="0"/>
              </a:rPr>
              <a:t>muh</a:t>
            </a:r>
            <a:r>
              <a:rPr lang="en-GB" dirty="0" smtClean="0">
                <a:latin typeface="Times New Roman" charset="0"/>
              </a:rPr>
              <a:t>’, ’s’ not ‘</a:t>
            </a:r>
            <a:r>
              <a:rPr lang="en-GB" altLang="ja-JP" dirty="0" err="1" smtClean="0">
                <a:latin typeface="Times New Roman" charset="0"/>
              </a:rPr>
              <a:t>suh</a:t>
            </a:r>
            <a:r>
              <a:rPr lang="en-GB" dirty="0" smtClean="0">
                <a:latin typeface="Times New Roman" charset="0"/>
              </a:rPr>
              <a:t>’</a:t>
            </a:r>
            <a:r>
              <a:rPr lang="en-GB" altLang="ja-JP" dirty="0" smtClean="0">
                <a:latin typeface="Times New Roman" charset="0"/>
              </a:rPr>
              <a:t>, etc.) so that your child will be able to blend the sounds into words more easily. </a:t>
            </a: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endParaRPr lang="en-GB" altLang="ja-JP" dirty="0" smtClean="0">
              <a:latin typeface="Times New Roman" charset="0"/>
            </a:endParaRP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This video of</a:t>
            </a:r>
            <a:r>
              <a:rPr lang="en-GB" altLang="ja-JP" baseline="0" dirty="0" smtClean="0">
                <a:latin typeface="Times New Roman" charset="0"/>
              </a:rPr>
              <a:t> Sylvie – available on the website – demonstrates how to talk in pure sounds. </a:t>
            </a:r>
            <a:r>
              <a:rPr lang="en-GB" altLang="ja-JP" i="1" baseline="0" dirty="0" smtClean="0">
                <a:latin typeface="Times New Roman" charset="0"/>
              </a:rPr>
              <a:t>Play video.</a:t>
            </a:r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182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English we have more than 150 ways to represent 44 sounds, using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26 letters in the alphabet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This means we have to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letter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s together to write some sounds. </a:t>
            </a:r>
            <a:r>
              <a:rPr lang="en-US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Show with a grapheme such as ‘</a:t>
            </a:r>
            <a:r>
              <a:rPr lang="en-US" i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igh</a:t>
            </a:r>
            <a:r>
              <a:rPr lang="en-US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’.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endParaRPr lang="en-US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This makes our language one of the most complex in the world!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778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this Speed Sounds chart in </a:t>
            </a:r>
            <a:r>
              <a:rPr lang="en-US" dirty="0" smtClean="0"/>
              <a:t>Phonics</a:t>
            </a:r>
            <a:r>
              <a:rPr lang="en-US" baseline="0" dirty="0" smtClean="0"/>
              <a:t> </a:t>
            </a:r>
            <a:r>
              <a:rPr lang="en-US" dirty="0" smtClean="0"/>
              <a:t>lessons</a:t>
            </a:r>
            <a:r>
              <a:rPr lang="en-US" dirty="0"/>
              <a:t>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It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85040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7690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Phonics makes learning to read easy for children because we start by teaching them just one way of reading and writing every sound. Here they are on the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 o u)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then Set 2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(the shaded sounds ay - </a:t>
            </a:r>
            <a:r>
              <a:rPr lang="en-US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oy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 smtClean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i="1" dirty="0" smtClean="0"/>
              <a:t>Use MTYT to teach each of the pure sounds to</a:t>
            </a:r>
            <a:r>
              <a:rPr lang="en-US" sz="1200" b="0" i="1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i="1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45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Once the children know the pure sounds, we teach them </a:t>
            </a:r>
            <a:r>
              <a:rPr lang="en-US" dirty="0" smtClean="0"/>
              <a:t>to blend sounds to read words. We also teach children to spell the words they learn to read.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We use Fred Talk to help children</a:t>
            </a:r>
            <a:r>
              <a:rPr lang="en-US" baseline="0" dirty="0" smtClean="0"/>
              <a:t> read and spell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547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He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is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a frog who can only speak in sounds, and we call this Fred Talk.</a:t>
            </a:r>
            <a:r>
              <a:rPr lang="en-US" baseline="0" dirty="0" smtClean="0"/>
              <a:t> For example ‘m’ ‘a’ ‘t’, ‘l’ ‘u’ ‘n’ ‘c’ ‘h’.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 baseline="0" dirty="0" smtClean="0"/>
              <a:t>For example ‘m’ ‘a’ ‘t’ mat, ‘s’ ‘a’ ‘t’ sat.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/>
              <a:t>Click. </a:t>
            </a:r>
            <a:r>
              <a:rPr lang="en-US" i="0" baseline="0" dirty="0" smtClean="0"/>
              <a:t>Fred is our friend!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383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Once</a:t>
            </a:r>
            <a:r>
              <a:rPr lang="en-US" baseline="0" dirty="0" smtClean="0"/>
              <a:t> </a:t>
            </a:r>
            <a:r>
              <a:rPr lang="en-US" dirty="0" smtClean="0"/>
              <a:t>they can</a:t>
            </a:r>
            <a:r>
              <a:rPr lang="en-US" baseline="0" dirty="0" smtClean="0"/>
              <a:t> Fred Talk and blend sounds into words from</a:t>
            </a:r>
            <a:r>
              <a:rPr lang="en-US" dirty="0" smtClean="0"/>
              <a:t> the simple</a:t>
            </a:r>
            <a:r>
              <a:rPr lang="en-US" baseline="0" dirty="0" smtClean="0"/>
              <a:t> chart, we teach them Set 3 sounds on the complex chart – </a:t>
            </a:r>
            <a:r>
              <a:rPr lang="en-US" dirty="0" smtClean="0"/>
              <a:t>the other ways of reading and writing each sound so that they can soon read anything.</a:t>
            </a:r>
          </a:p>
          <a:p>
            <a:endParaRPr lang="en-US" sz="12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61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Alongside learning each</a:t>
            </a:r>
            <a:r>
              <a:rPr lang="en-US" baseline="0" dirty="0" smtClean="0"/>
              <a:t> set of </a:t>
            </a:r>
            <a:r>
              <a:rPr lang="en-US" dirty="0" smtClean="0"/>
              <a:t>sounds, they read Storybooks </a:t>
            </a:r>
            <a:r>
              <a:rPr lang="en-US" baseline="0" dirty="0" smtClean="0"/>
              <a:t>that </a:t>
            </a:r>
            <a:r>
              <a:rPr lang="en-US" dirty="0" smtClean="0"/>
              <a:t>only contain the sounds and words they can read. This sets them up to succeed in their reading.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dirty="0" smtClean="0"/>
              <a:t>We discuss and write about the ideas in these Storybooks.</a:t>
            </a:r>
            <a:r>
              <a:rPr lang="en-US" baseline="0" dirty="0" smtClean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baseline="0" dirty="0" smtClean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baseline="0" dirty="0" smtClean="0"/>
              <a:t>We also teach children to read common exception words – words like ‘said’ and ‘they’.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12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We use Fred Fingers to help children sound out words to spell easily.</a:t>
            </a:r>
          </a:p>
          <a:p>
            <a:r>
              <a:rPr lang="en-US" baseline="0" dirty="0" smtClean="0"/>
              <a:t>It means they do not have to </a:t>
            </a:r>
            <a:r>
              <a:rPr lang="en-US" baseline="0" dirty="0" err="1" smtClean="0"/>
              <a:t>memorise</a:t>
            </a:r>
            <a:r>
              <a:rPr lang="en-US" baseline="0" dirty="0" smtClean="0"/>
              <a:t> lists of spelling words.</a:t>
            </a:r>
          </a:p>
          <a:p>
            <a:r>
              <a:rPr lang="en-US" baseline="0" dirty="0" smtClean="0"/>
              <a:t>It is a tool so they will be able to spell any word.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Demonstrate how to use Fred Fingers</a:t>
            </a:r>
            <a:r>
              <a:rPr lang="en-US" i="1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398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 smtClean="0"/>
          </a:p>
          <a:p>
            <a:r>
              <a:rPr lang="en-US" dirty="0" smtClean="0"/>
              <a:t>Children will continue to work</a:t>
            </a:r>
            <a:r>
              <a:rPr lang="en-US" baseline="0" dirty="0" smtClean="0"/>
              <a:t> their way through the structured phonics scheme the school is currently using, until they start using Accelerated Reader. </a:t>
            </a:r>
          </a:p>
          <a:p>
            <a:r>
              <a:rPr lang="en-US" baseline="0" dirty="0" smtClean="0"/>
              <a:t>Library book will also be sent home to share.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88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82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 of the most important things you can do as a parent</a:t>
            </a:r>
            <a:r>
              <a:rPr lang="en-US" baseline="0" dirty="0" smtClean="0"/>
              <a:t> at home is read higher level texts </a:t>
            </a:r>
            <a:r>
              <a:rPr lang="en-US" i="1" baseline="0" dirty="0" smtClean="0"/>
              <a:t>to</a:t>
            </a:r>
            <a:r>
              <a:rPr lang="en-US" i="0" baseline="0" dirty="0" smtClean="0"/>
              <a:t> your child. </a:t>
            </a:r>
          </a:p>
          <a:p>
            <a:r>
              <a:rPr lang="en-US" dirty="0" smtClean="0"/>
              <a:t>This</a:t>
            </a:r>
            <a:r>
              <a:rPr lang="en-US" baseline="0" dirty="0" smtClean="0"/>
              <a:t> h</a:t>
            </a:r>
            <a:r>
              <a:rPr lang="en-US" dirty="0" smtClean="0"/>
              <a:t>elps develop an enjoyment for stories</a:t>
            </a:r>
            <a:r>
              <a:rPr lang="en-US" baseline="0" dirty="0" smtClean="0"/>
              <a:t> and the motivation for learning to read themselves.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Ask questions and share opinions about what you read to engage them in discussion, get them thinking about what they read and develop vocabulary. </a:t>
            </a:r>
          </a:p>
          <a:p>
            <a:endParaRPr lang="en-US" i="1" baseline="0" dirty="0" smtClean="0"/>
          </a:p>
          <a:p>
            <a:r>
              <a:rPr lang="en-US" i="1" baseline="0" dirty="0" smtClean="0"/>
              <a:t>Click and read.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434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Click through and read examples</a:t>
            </a:r>
            <a:r>
              <a:rPr lang="en-GB" i="1" baseline="0" dirty="0" smtClean="0">
                <a:latin typeface="Calibri" charset="0"/>
              </a:rPr>
              <a:t> to parents.</a:t>
            </a:r>
            <a:endParaRPr lang="en-GB" i="1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Use </a:t>
            </a:r>
            <a:r>
              <a:rPr lang="en-GB" dirty="0">
                <a:latin typeface="Calibri" charset="0"/>
              </a:rPr>
              <a:t>ambitious vocabulary with your children and encourage them to use these words for themselves in both their speech and writing.  Build interesting sentences with your child.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A </a:t>
            </a:r>
            <a:r>
              <a:rPr lang="en-GB" dirty="0">
                <a:latin typeface="Calibri" charset="0"/>
              </a:rPr>
              <a:t>rich vocabulary is essential for high levels of comprehension. The more words your child has in his/her head when they come to school, the quicker they will understand when they read, e.g. </a:t>
            </a: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r>
              <a:rPr lang="en-GB" dirty="0">
                <a:latin typeface="Calibri" charset="0"/>
              </a:rPr>
              <a:t>“You’re looking pleased… not just pleased but delighted!” (thrilled/ecstatic/euphoric! </a:t>
            </a:r>
            <a:r>
              <a:rPr lang="en-GB" dirty="0" err="1">
                <a:latin typeface="Calibri" charset="0"/>
              </a:rPr>
              <a:t>Etc</a:t>
            </a:r>
            <a:r>
              <a:rPr lang="en-GB" dirty="0">
                <a:latin typeface="Calibri" charset="0"/>
              </a:rPr>
              <a:t>)</a:t>
            </a: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2351AAA-0D62-384A-87E0-2618FEF377EF}" type="slidenum">
              <a:rPr lang="en-US">
                <a:latin typeface="Calibri" charset="0"/>
              </a:rPr>
              <a:pPr eaLnBrk="1" hangingPunct="1"/>
              <a:t>23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6462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i="0" dirty="0" smtClean="0">
                <a:latin typeface="Calibri" charset="0"/>
              </a:rPr>
              <a:t>Help grow</a:t>
            </a:r>
            <a:r>
              <a:rPr lang="en-GB" i="0" baseline="0" dirty="0" smtClean="0">
                <a:latin typeface="Calibri" charset="0"/>
              </a:rPr>
              <a:t> your child’s vocabulary by enriching conversations through description.</a:t>
            </a:r>
          </a:p>
          <a:p>
            <a:pPr eaLnBrk="1" hangingPunct="1">
              <a:spcBef>
                <a:spcPct val="0"/>
              </a:spcBef>
            </a:pPr>
            <a:endParaRPr lang="en-GB" i="0" baseline="0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i="1" baseline="0" dirty="0" smtClean="0">
                <a:latin typeface="Calibri" charset="0"/>
              </a:rPr>
              <a:t>Click and read examples.</a:t>
            </a:r>
            <a:endParaRPr lang="en-GB" i="0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Give other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i="1" dirty="0" smtClean="0">
                <a:latin typeface="Calibri" charset="0"/>
              </a:rPr>
              <a:t>examples if you want to.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EF8CD128-7ECD-A140-A229-944B8788EF8F}" type="slidenum">
              <a:rPr lang="en-US">
                <a:latin typeface="Calibri" charset="0"/>
              </a:rPr>
              <a:pPr eaLnBrk="1" hangingPunct="1"/>
              <a:t>24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433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It really helps to</a:t>
            </a:r>
            <a:r>
              <a:rPr lang="en-GB" baseline="0" dirty="0" smtClean="0">
                <a:latin typeface="Times New Roman" charset="0"/>
              </a:rPr>
              <a:t> be aware of how your child is learning in the classroom – pure sounds not letter names; Fred Talk when they are reading words and Fred Fingers when they are spelling words.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Encourage your child to discuss their Phonics lessons with you and to read and discuss their storybook with you at home.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We have shared</a:t>
            </a:r>
            <a:r>
              <a:rPr lang="en-GB" baseline="0" dirty="0" smtClean="0">
                <a:latin typeface="Times New Roman" charset="0"/>
              </a:rPr>
              <a:t> the basics of Read Write Inc. Phonics and how you can help.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There are also some online resources </a:t>
            </a:r>
            <a:r>
              <a:rPr lang="en-GB" dirty="0" smtClean="0">
                <a:latin typeface="Times New Roman" charset="0"/>
              </a:rPr>
              <a:t>that you can access for</a:t>
            </a:r>
            <a:r>
              <a:rPr lang="en-GB" baseline="0" dirty="0" smtClean="0">
                <a:latin typeface="Times New Roman" charset="0"/>
              </a:rPr>
              <a:t> free. </a:t>
            </a:r>
            <a:r>
              <a:rPr lang="en-GB" i="1" baseline="0" dirty="0" smtClean="0">
                <a:latin typeface="Times New Roman" charset="0"/>
              </a:rPr>
              <a:t>Click through to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7439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31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5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521012-7F2F-4F67-8EEE-3570F28FF5FF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F6B932-4967-40B4-89C7-ED01C6B6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4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2ACB36A-4FC0-467F-ABA8-2E8551889E31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567976E-159F-4915-91EA-D981C908F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8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01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FE68BD-89AF-4E75-AA3F-FF4AD9572F3B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7EB4A57-51CC-47E6-90E3-54F65454C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4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105C71D-4E75-4ECD-9F49-5A9F0F9294FE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6A5CFCF-9C75-46DD-AD31-62EA87D03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7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34C4779-E6ED-47D7-89D2-4749C33AF548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AFC4FC0-CF29-459D-84B7-330B911D0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980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887A802-E9DB-4602-A75A-F0509890ADAA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7E447F-BB01-4C6B-A652-826C9285E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0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 smtClean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007D3D-EE8D-47F3-AAB7-EE658A7AF8B1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10596C-CD5C-49EB-A4B8-801C40680C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092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783EE99-AF5B-4871-8B6E-B692C96877AB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B60F70D-D744-42A4-ABE0-1391226DF2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49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F9F0A0-ACF3-465E-8BA6-C865B09778A7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BF6B476-9FD5-48EF-9569-222C2AA59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40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2E3A79B-DED3-425E-AB54-16783ED5EC27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44168FA-47A5-4EFD-B66C-6306816EE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1387B8C-4C81-4537-B455-AAB35B47B5C6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858BA24-3405-4635-AB35-7746451C5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" name="Picture 15" descr="powerpoint-cover-template-US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&lt;title&gt;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0199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jpeg"/><Relationship Id="rId19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26/03/2016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xmlns:p14="http://schemas.microsoft.com/office/powerpoint/2010/main"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.jpeg"/><Relationship Id="rId12" Type="http://schemas.openxmlformats.org/officeDocument/2006/relationships/image" Target="../media/image15.jpeg"/><Relationship Id="rId13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8" Type="http://schemas.openxmlformats.org/officeDocument/2006/relationships/image" Target="../media/image11.jpeg"/><Relationship Id="rId9" Type="http://schemas.openxmlformats.org/officeDocument/2006/relationships/image" Target="../media/image12.jpeg"/><Relationship Id="rId10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9.xml"/><Relationship Id="rId5" Type="http://schemas.openxmlformats.org/officeDocument/2006/relationships/image" Target="../media/image17.png"/><Relationship Id="rId1" Type="http://schemas.microsoft.com/office/2007/relationships/media" Target="file://localhost/syncteam/draft-training/phonics/day_1/October%20updates/PH_day1_presentation/ph.set_1_sounds.mpg" TargetMode="External"/><Relationship Id="rId2" Type="http://schemas.openxmlformats.org/officeDocument/2006/relationships/video" Target="file://localhost/syncteam/draft-training/phonics/day_1/October%20updates/PH_day1_presentation/ph.set_1_sounds.m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png"/><Relationship Id="rId8" Type="http://schemas.openxmlformats.org/officeDocument/2006/relationships/image" Target="../media/image14.jpeg"/><Relationship Id="rId9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4" Type="http://schemas.openxmlformats.org/officeDocument/2006/relationships/hyperlink" Target="https://www.facebook.com/miskin.education" TargetMode="External"/><Relationship Id="rId5" Type="http://schemas.openxmlformats.org/officeDocument/2006/relationships/hyperlink" Target="http://www.oxfordowl.co.uk/Reading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i="1" dirty="0" smtClean="0"/>
              <a:t>Read Write Inc. </a:t>
            </a:r>
            <a:r>
              <a:rPr lang="en-US" dirty="0" smtClean="0"/>
              <a:t>Phonics </a:t>
            </a:r>
            <a:br>
              <a:rPr lang="en-US" dirty="0" smtClean="0"/>
            </a:br>
            <a:r>
              <a:rPr lang="en-US" dirty="0" smtClean="0"/>
              <a:t>Parents’ Meeting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US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Teach </a:t>
            </a: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 child to read </a:t>
            </a:r>
          </a:p>
          <a:p>
            <a:pPr>
              <a:spcBef>
                <a:spcPct val="0"/>
              </a:spcBef>
              <a:defRPr/>
            </a:pP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keep that child reading </a:t>
            </a:r>
            <a:r>
              <a:rPr lang="en-US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[and talking]</a:t>
            </a: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we will change everything.</a:t>
            </a:r>
          </a:p>
          <a:p>
            <a:pPr>
              <a:defRPr/>
            </a:pP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defRPr/>
            </a:pPr>
            <a:r>
              <a:rPr lang="en-US" b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I mean everything</a:t>
            </a:r>
            <a:r>
              <a:rPr lang="en-US" b="1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.</a:t>
            </a: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spcBef>
                <a:spcPts val="1100"/>
              </a:spcBef>
              <a:defRPr/>
            </a:pPr>
            <a:endParaRPr lang="en-US" sz="4400" dirty="0">
              <a:solidFill>
                <a:schemeClr val="accent6"/>
              </a:solidFill>
              <a:latin typeface="Arial Unicode MS" charset="0"/>
              <a:ea typeface="ヒラギノ角ゴ ProN W3" charset="0"/>
              <a:cs typeface="Arial Unicode MS" charset="0"/>
              <a:sym typeface="Arial Unicode MS" charset="0"/>
            </a:endParaRPr>
          </a:p>
          <a:p>
            <a:pPr algn="r">
              <a:spcBef>
                <a:spcPts val="600"/>
              </a:spcBef>
              <a:defRPr/>
            </a:pPr>
            <a:r>
              <a:rPr lang="en-US" sz="2400" i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Jeanette </a:t>
            </a:r>
            <a:r>
              <a:rPr lang="en-US" sz="2400" i="1" dirty="0" err="1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Winterson</a:t>
            </a:r>
            <a:r>
              <a:rPr lang="en-US" sz="2400" i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549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96865" y="1320534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Who is Read Write Inc. Phonics for?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09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charset="0"/>
              </a:rPr>
              <a:t>Read Write Inc. Phonics</a:t>
            </a:r>
            <a:endParaRPr lang="en-US" dirty="0">
              <a:latin typeface="Arial" charset="0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Arial Unicode MS" charset="0"/>
              </a:rPr>
              <a:t>Nursery – Y1 (KS1)</a:t>
            </a:r>
          </a:p>
          <a:p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Older children who need </a:t>
            </a:r>
            <a:r>
              <a:rPr lang="en-US" dirty="0" smtClean="0">
                <a:latin typeface="Arial Unicode MS" charset="0"/>
              </a:rPr>
              <a:t>to</a:t>
            </a:r>
            <a:r>
              <a:rPr lang="ja-JP" altLang="en-US" dirty="0" smtClean="0">
                <a:latin typeface="Arial Unicode MS" charset="0"/>
              </a:rPr>
              <a:t>‘</a:t>
            </a:r>
            <a:r>
              <a:rPr lang="en-US" dirty="0">
                <a:latin typeface="Arial Unicode MS" charset="0"/>
              </a:rPr>
              <a:t>catch-up</a:t>
            </a:r>
            <a:r>
              <a:rPr lang="ja-JP" altLang="en-US" dirty="0">
                <a:latin typeface="Arial Unicode MS" charset="0"/>
              </a:rPr>
              <a:t>’</a:t>
            </a: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Children new to English</a:t>
            </a:r>
          </a:p>
          <a:p>
            <a:pPr>
              <a:buFont typeface="Wingdings" charset="0"/>
              <a:buNone/>
            </a:pPr>
            <a:endParaRPr lang="en-US" dirty="0">
              <a:latin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72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is Read Write Inc. Phonics?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723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Systematic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17" name="Rectangle 1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21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2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3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20778" y="1741706"/>
            <a:ext cx="3002823" cy="1221873"/>
            <a:chOff x="5179992" y="2034094"/>
            <a:chExt cx="3002823" cy="1221873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926295" y="4403425"/>
            <a:ext cx="3189513" cy="1956775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530" y="3417621"/>
            <a:ext cx="2538885" cy="253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39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is systematic phonics?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15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Phonics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  <a:endParaRPr lang="en-US" sz="320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21888927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 Sounds</a:t>
            </a:r>
            <a:endParaRPr lang="en-US" dirty="0"/>
          </a:p>
        </p:txBody>
      </p:sp>
      <p:pic>
        <p:nvPicPr>
          <p:cNvPr id="3" name="ph.set_1_sound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1556792"/>
            <a:ext cx="8676456" cy="447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5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English alphabetic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44 sounds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O</a:t>
            </a:r>
            <a:r>
              <a:rPr lang="en-US" dirty="0" smtClean="0"/>
              <a:t>ver 150+ graphemes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One of the most complex alphabetic codes in the world.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4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Speed Sounds chart</a:t>
            </a:r>
          </a:p>
        </p:txBody>
      </p:sp>
      <p:pic>
        <p:nvPicPr>
          <p:cNvPr id="255" name="Shape 25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7406"/>
      </p:ext>
    </p:extLst>
  </p:cSld>
  <p:clrMapOvr>
    <a:masterClrMapping/>
  </p:clrMapOvr>
  <p:transition xmlns:p14="http://schemas.microsoft.com/office/powerpoint/2010/main" spd="slow">
    <p:cut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use phonics to teach reading?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9863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Speed Sounds</a:t>
            </a:r>
            <a:endParaRPr lang="en-US" dirty="0"/>
          </a:p>
        </p:txBody>
      </p:sp>
      <p:pic>
        <p:nvPicPr>
          <p:cNvPr id="4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178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Blending using Fred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 rot="1578922">
            <a:off x="895107" y="367558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n</a:t>
            </a:r>
            <a:r>
              <a:rPr lang="en-GB" sz="4800" dirty="0" smtClean="0">
                <a:solidFill>
                  <a:schemeClr val="tx1"/>
                </a:solidFill>
              </a:rPr>
              <a:t> 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21327025">
            <a:off x="1424285" y="3264991"/>
            <a:ext cx="727075" cy="1122363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8798" y="262046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248" y="2939554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8" name="Picture 29" descr="SpeedSoundM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15261">
            <a:off x="819448" y="2137866"/>
            <a:ext cx="647700" cy="965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31" descr="SpeedSoundS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639762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36" descr="SpeedSoundA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62277">
            <a:off x="2240260" y="2088654"/>
            <a:ext cx="633413" cy="869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 rot="1935871">
            <a:off x="2284710" y="3228479"/>
            <a:ext cx="725488" cy="112236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 rot="265183">
            <a:off x="5026735" y="2868181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mat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 rot="20122171">
            <a:off x="5790998" y="3308953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sad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 rot="265183">
            <a:off x="6538895" y="2580040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sat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511227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Talk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2193495" y="1264312"/>
            <a:ext cx="4004653" cy="2336530"/>
          </a:xfrm>
        </p:spPr>
      </p:pic>
      <p:pic>
        <p:nvPicPr>
          <p:cNvPr id="5" name="Picture 2" descr="C:\Users\Davina\Pictures\RWI\feeding Fred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658" y="3315889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6e35b3-6016-4de0-90f4-d6fdbf0a6584" descr="C319D583-5937-41E5-B44E-22D122061351@home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0818" y="3315889"/>
            <a:ext cx="383963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02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Speed Sounds chart		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034" r="-3503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1239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Storybooks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1961585" y="1839671"/>
            <a:ext cx="4847365" cy="3661103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09061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teach spelling?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971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Fingers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49187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should my child read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11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96864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can I help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173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Storytime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Read</a:t>
            </a:r>
            <a:r>
              <a:rPr lang="en-GB" b="1" dirty="0" smtClean="0">
                <a:latin typeface="Arial" charset="0"/>
              </a:rPr>
              <a:t> </a:t>
            </a:r>
            <a:r>
              <a:rPr lang="en-GB" i="1" dirty="0">
                <a:latin typeface="Arial" charset="0"/>
              </a:rPr>
              <a:t>to</a:t>
            </a:r>
            <a:r>
              <a:rPr lang="en-GB" dirty="0">
                <a:latin typeface="Arial" charset="0"/>
              </a:rPr>
              <a:t> your </a:t>
            </a:r>
            <a:r>
              <a:rPr lang="en-GB" dirty="0" smtClean="0">
                <a:latin typeface="Arial" charset="0"/>
              </a:rPr>
              <a:t>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Ask </a:t>
            </a:r>
            <a:r>
              <a:rPr lang="en-GB" dirty="0">
                <a:latin typeface="Arial" charset="0"/>
              </a:rPr>
              <a:t>lots of </a:t>
            </a:r>
            <a:r>
              <a:rPr lang="en-GB" dirty="0" smtClean="0">
                <a:latin typeface="Arial" charset="0"/>
              </a:rPr>
              <a:t>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>
              <a:lnSpc>
                <a:spcPct val="100000"/>
              </a:lnSpc>
            </a:pPr>
            <a:endParaRPr lang="en-GB" dirty="0" smtClean="0">
              <a:latin typeface="Arial" charset="0"/>
            </a:endParaRPr>
          </a:p>
          <a:p>
            <a:r>
              <a:rPr lang="en-GB" dirty="0" smtClean="0"/>
              <a:t>You're </a:t>
            </a:r>
            <a:r>
              <a:rPr lang="en-GB" dirty="0"/>
              <a:t>never too old, too wacky, too wild, to pick up a book and read to a child</a:t>
            </a:r>
            <a:r>
              <a:rPr lang="en-GB" dirty="0" smtClean="0"/>
              <a:t>.</a:t>
            </a:r>
            <a:endParaRPr lang="en-GB" dirty="0"/>
          </a:p>
          <a:p>
            <a:pPr algn="r"/>
            <a:r>
              <a:rPr lang="en-US" sz="2800" i="1" dirty="0" err="1"/>
              <a:t>Dr</a:t>
            </a:r>
            <a:r>
              <a:rPr lang="en-US" sz="2800" i="1" dirty="0"/>
              <a:t> Seuss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063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Talking</a:t>
            </a:r>
            <a:endParaRPr lang="en-GB" dirty="0">
              <a:latin typeface="Arial" charset="0"/>
            </a:endParaRP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23528" y="1227994"/>
            <a:ext cx="8229600" cy="4559300"/>
          </a:xfrm>
        </p:spPr>
        <p:txBody>
          <a:bodyPr>
            <a:noAutofit/>
          </a:bodyPr>
          <a:lstStyle/>
          <a:p>
            <a:pPr eaLnBrk="1" hangingPunct="1"/>
            <a:r>
              <a:rPr lang="en-GB" sz="2800" b="1" dirty="0" smtClean="0">
                <a:latin typeface="Arial" charset="0"/>
              </a:rPr>
              <a:t>Talk </a:t>
            </a:r>
            <a:r>
              <a:rPr lang="en-GB" sz="2800" dirty="0">
                <a:latin typeface="Arial" charset="0"/>
              </a:rPr>
              <a:t>to your child as much as possible and ‘</a:t>
            </a:r>
            <a:r>
              <a:rPr lang="en-GB" sz="2800" dirty="0" smtClean="0">
                <a:latin typeface="Arial" charset="0"/>
              </a:rPr>
              <a:t>feed’ </a:t>
            </a:r>
            <a:r>
              <a:rPr lang="en-GB" sz="2800" dirty="0">
                <a:latin typeface="Arial" charset="0"/>
              </a:rPr>
              <a:t>them new and </a:t>
            </a:r>
            <a:r>
              <a:rPr lang="en-GB" sz="2800" dirty="0" smtClean="0">
                <a:latin typeface="Arial" charset="0"/>
              </a:rPr>
              <a:t>ambitious vocabulary.</a:t>
            </a:r>
            <a:endParaRPr lang="en-GB" sz="2800" dirty="0">
              <a:latin typeface="Arial" charset="0"/>
            </a:endParaRPr>
          </a:p>
          <a:p>
            <a:pPr eaLnBrk="1" hangingPunct="1"/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eat</a:t>
            </a:r>
            <a:r>
              <a:rPr lang="en-GB" sz="2800" dirty="0">
                <a:latin typeface="Arial" charset="0"/>
              </a:rPr>
              <a:t>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33CC33"/>
                </a:solidFill>
                <a:latin typeface="Arial" charset="0"/>
              </a:rPr>
              <a:t>munch</a:t>
            </a:r>
            <a:r>
              <a:rPr lang="en-GB" sz="2800" dirty="0">
                <a:latin typeface="Arial" charset="0"/>
              </a:rPr>
              <a:t> 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7030A0"/>
                </a:solidFill>
                <a:latin typeface="Arial" charset="0"/>
              </a:rPr>
              <a:t>scoff </a:t>
            </a:r>
            <a:r>
              <a:rPr lang="en-GB" sz="2800" dirty="0">
                <a:latin typeface="Arial" charset="0"/>
              </a:rPr>
              <a:t>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00B0F0"/>
                </a:solidFill>
                <a:latin typeface="Arial" charset="0"/>
              </a:rPr>
              <a:t>devour</a:t>
            </a:r>
            <a:r>
              <a:rPr lang="en-GB" sz="2800" dirty="0">
                <a:solidFill>
                  <a:srgbClr val="434343"/>
                </a:solidFill>
                <a:latin typeface="Arial" charset="0"/>
              </a:rPr>
              <a:t> </a:t>
            </a:r>
            <a:r>
              <a:rPr lang="en-GB" sz="2800" dirty="0">
                <a:latin typeface="Arial" charset="0"/>
              </a:rPr>
              <a:t>our lunch now!</a:t>
            </a:r>
            <a:r>
              <a:rPr lang="en-GB" sz="2800" dirty="0" smtClean="0">
                <a:latin typeface="Arial" charset="0"/>
              </a:rPr>
              <a:t>”</a:t>
            </a: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You’re looking ... not just... but...</a:t>
            </a: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48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Vocabulary</a:t>
            </a:r>
            <a:endParaRPr lang="en-GB" dirty="0">
              <a:latin typeface="Arial" charset="0"/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323528" y="1199301"/>
            <a:ext cx="8229600" cy="4643437"/>
          </a:xfrm>
        </p:spPr>
        <p:txBody>
          <a:bodyPr/>
          <a:lstStyle/>
          <a:p>
            <a:pPr eaLnBrk="1" hangingPunct="1"/>
            <a:r>
              <a:rPr lang="en-GB" sz="2800" dirty="0" smtClean="0">
                <a:latin typeface="Arial" charset="0"/>
              </a:rPr>
              <a:t>Enrich </a:t>
            </a:r>
            <a:r>
              <a:rPr lang="en-GB" sz="2800" dirty="0">
                <a:latin typeface="Arial" charset="0"/>
              </a:rPr>
              <a:t>conversations through description: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400" i="1" dirty="0">
                <a:latin typeface="Arial" charset="0"/>
              </a:rPr>
              <a:t>“Look at that rain. It looks like little diamonds sparkling on the window pane!”</a:t>
            </a:r>
          </a:p>
          <a:p>
            <a:pPr eaLnBrk="1" hangingPunct="1"/>
            <a:endParaRPr lang="en-GB" sz="2400" dirty="0">
              <a:latin typeface="Arial" charset="0"/>
            </a:endParaRPr>
          </a:p>
          <a:p>
            <a:pPr eaLnBrk="1" hangingPunct="1"/>
            <a:r>
              <a:rPr lang="en-GB" sz="2400" dirty="0" smtClean="0">
                <a:latin typeface="Arial" charset="0"/>
              </a:rPr>
              <a:t>Have </a:t>
            </a:r>
            <a:r>
              <a:rPr lang="en-GB" sz="2400" dirty="0">
                <a:latin typeface="Arial" charset="0"/>
              </a:rPr>
              <a:t>fun with words and language. 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400" i="1" dirty="0">
                <a:latin typeface="Arial" charset="0"/>
              </a:rPr>
              <a:t>“I’m as hot as a spud in a cooking pot!”</a:t>
            </a:r>
          </a:p>
          <a:p>
            <a:pPr eaLnBrk="1" hangingPunct="1"/>
            <a:endParaRPr lang="en-GB" sz="2400" dirty="0">
              <a:latin typeface="Arial" charset="0"/>
            </a:endParaRPr>
          </a:p>
          <a:p>
            <a:pPr eaLnBrk="1" hangingPunct="1"/>
            <a:r>
              <a:rPr lang="en-GB" sz="2800" dirty="0" smtClean="0">
                <a:latin typeface="Arial" charset="0"/>
              </a:rPr>
              <a:t>Praise </a:t>
            </a:r>
            <a:r>
              <a:rPr lang="en-GB" sz="2800" dirty="0">
                <a:latin typeface="Arial" charset="0"/>
              </a:rPr>
              <a:t>your child for using new words or interesting phrases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541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 Write Inc. lessons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how your child is learning to read and spell in school.</a:t>
            </a:r>
          </a:p>
          <a:p>
            <a:pPr marL="457200" indent="-457200">
              <a:buFont typeface="Arial"/>
              <a:buChar char="•"/>
            </a:pP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Pure sounds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Fred Talk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Fred </a:t>
            </a:r>
            <a:r>
              <a:rPr lang="en-US" dirty="0"/>
              <a:t>F</a:t>
            </a:r>
            <a:r>
              <a:rPr lang="en-US" dirty="0" smtClean="0"/>
              <a:t>ingers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694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resources available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</a:t>
            </a:r>
            <a:r>
              <a:rPr lang="en-US" dirty="0" smtClean="0">
                <a:hlinkClick r:id="rId4"/>
              </a:rPr>
              <a:t>miskin.education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</a:t>
            </a:r>
            <a:r>
              <a:rPr lang="en-US" dirty="0" smtClean="0">
                <a:hlinkClick r:id="rId5"/>
              </a:rPr>
              <a:t>/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other questions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518" b="-195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8543734" cy="864096"/>
          </a:xfrm>
        </p:spPr>
        <p:txBody>
          <a:bodyPr/>
          <a:lstStyle/>
          <a:p>
            <a:r>
              <a:rPr lang="en-US" dirty="0" smtClean="0"/>
              <a:t>Final thought…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en-US" dirty="0" smtClean="0">
                <a:solidFill>
                  <a:srgbClr val="5A5A5A"/>
                </a:solidFill>
                <a:latin typeface="Arial" charset="0"/>
              </a:rPr>
              <a:t>Reading </a:t>
            </a:r>
            <a:r>
              <a:rPr lang="en-US" dirty="0">
                <a:solidFill>
                  <a:srgbClr val="5A5A5A"/>
                </a:solidFill>
                <a:latin typeface="Arial" charset="0"/>
              </a:rPr>
              <a:t>feeds the imagination, it expands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horizons and offers new and exciting ways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seeing and making sense of our lives and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the world around us</a:t>
            </a:r>
            <a:r>
              <a:rPr lang="en-US" dirty="0" smtClean="0">
                <a:solidFill>
                  <a:srgbClr val="5A5A5A"/>
                </a:solidFill>
                <a:latin typeface="Arial" charset="0"/>
              </a:rPr>
              <a:t>.</a:t>
            </a:r>
            <a:endParaRPr lang="en-GB" altLang="ja-JP" dirty="0">
              <a:solidFill>
                <a:srgbClr val="5A5A5A"/>
              </a:solidFill>
              <a:latin typeface="Arial" charset="0"/>
              <a:cs typeface="ＭＳ Ｐゴシック" charset="0"/>
            </a:endParaRPr>
          </a:p>
          <a:p>
            <a:pPr algn="r">
              <a:lnSpc>
                <a:spcPct val="80000"/>
              </a:lnSpc>
            </a:pPr>
            <a:r>
              <a:rPr lang="en-US" sz="2400" i="1" dirty="0" smtClean="0">
                <a:latin typeface="Arial" charset="0"/>
              </a:rPr>
              <a:t>Michael </a:t>
            </a:r>
            <a:r>
              <a:rPr lang="en-US" sz="2400" i="1" dirty="0" err="1">
                <a:latin typeface="Arial" charset="0"/>
              </a:rPr>
              <a:t>Morpurgo</a:t>
            </a:r>
            <a:r>
              <a:rPr lang="en-US" sz="2400" i="1" dirty="0">
                <a:latin typeface="Arial" charset="0"/>
              </a:rPr>
              <a:t> </a:t>
            </a:r>
            <a:endParaRPr lang="en-GB" sz="2800" i="1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645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348</TotalTime>
  <Words>1840</Words>
  <Application>Microsoft Macintosh PowerPoint</Application>
  <PresentationFormat>On-screen Show (4:3)</PresentationFormat>
  <Paragraphs>239</Paragraphs>
  <Slides>28</Slides>
  <Notes>27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NEW Phonics Template</vt:lpstr>
      <vt:lpstr>Read Write Inc. Phonics  Parents’ Meeting</vt:lpstr>
      <vt:lpstr>PowerPoint Presentation</vt:lpstr>
      <vt:lpstr>PowerPoint Presentation</vt:lpstr>
      <vt:lpstr>Read Write Inc. Phonics</vt:lpstr>
      <vt:lpstr>PowerPoint Presentation</vt:lpstr>
      <vt:lpstr>Systematic approach</vt:lpstr>
      <vt:lpstr>PowerPoint Presentation</vt:lpstr>
      <vt:lpstr>Phonics</vt:lpstr>
      <vt:lpstr>Pure Sounds</vt:lpstr>
      <vt:lpstr>English alphabetic code</vt:lpstr>
      <vt:lpstr>Speed Sounds chart</vt:lpstr>
      <vt:lpstr>PowerPoint Presentation</vt:lpstr>
      <vt:lpstr>Simple Speed Sounds</vt:lpstr>
      <vt:lpstr>Blending using Fred Talk</vt:lpstr>
      <vt:lpstr>Fred Talk</vt:lpstr>
      <vt:lpstr>Complex Speed Sounds chart  </vt:lpstr>
      <vt:lpstr>Storybooks</vt:lpstr>
      <vt:lpstr>PowerPoint Presentation</vt:lpstr>
      <vt:lpstr>Fred Fingers</vt:lpstr>
      <vt:lpstr>PowerPoint Presentation</vt:lpstr>
      <vt:lpstr>PowerPoint Presentation</vt:lpstr>
      <vt:lpstr>Storytime</vt:lpstr>
      <vt:lpstr>Talking</vt:lpstr>
      <vt:lpstr>Vocabulary</vt:lpstr>
      <vt:lpstr>Read Write Inc. lessons</vt:lpstr>
      <vt:lpstr>Online resources available</vt:lpstr>
      <vt:lpstr>Any other questions</vt:lpstr>
      <vt:lpstr>Final thought…</vt:lpstr>
    </vt:vector>
  </TitlesOfParts>
  <Company>Ruth Miskin Literacy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Caroline Perkins</cp:lastModifiedBy>
  <cp:revision>93</cp:revision>
  <dcterms:created xsi:type="dcterms:W3CDTF">2015-11-23T14:36:59Z</dcterms:created>
  <dcterms:modified xsi:type="dcterms:W3CDTF">2016-03-26T13:45:52Z</dcterms:modified>
</cp:coreProperties>
</file>